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3" r:id="rId7"/>
    <p:sldId id="264" r:id="rId8"/>
    <p:sldId id="261" r:id="rId9"/>
    <p:sldId id="259" r:id="rId10"/>
    <p:sldId id="260" r:id="rId11"/>
    <p:sldId id="2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8700"/>
    <a:srgbClr val="031C45"/>
    <a:srgbClr val="FFFFFF"/>
    <a:srgbClr val="32333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105" d="100"/>
          <a:sy n="105" d="100"/>
        </p:scale>
        <p:origin x="756"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967A9-A51E-E3E3-478F-B9E5BFB5CE2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FC50BD77-526F-93B2-6B01-B92D8BC8F9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41EEA8D0-B071-F9BB-0B90-D55B9B278A8D}"/>
              </a:ext>
            </a:extLst>
          </p:cNvPr>
          <p:cNvSpPr>
            <a:spLocks noGrp="1"/>
          </p:cNvSpPr>
          <p:nvPr>
            <p:ph type="dt" sz="half" idx="10"/>
          </p:nvPr>
        </p:nvSpPr>
        <p:spPr/>
        <p:txBody>
          <a:bodyPr/>
          <a:lstStyle/>
          <a:p>
            <a:fld id="{69EE431A-AC01-47DB-B247-AFF5FF6CCC7E}" type="datetimeFigureOut">
              <a:rPr lang="en-GB" smtClean="0"/>
              <a:t>07/05/2024</a:t>
            </a:fld>
            <a:endParaRPr lang="en-GB"/>
          </a:p>
        </p:txBody>
      </p:sp>
      <p:sp>
        <p:nvSpPr>
          <p:cNvPr id="5" name="Footer Placeholder 4">
            <a:extLst>
              <a:ext uri="{FF2B5EF4-FFF2-40B4-BE49-F238E27FC236}">
                <a16:creationId xmlns:a16="http://schemas.microsoft.com/office/drawing/2014/main" id="{F872EAF7-FC49-470D-CBBF-AFB11EC6C2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97F14F-8B3E-F633-DC72-82CC647A583B}"/>
              </a:ext>
            </a:extLst>
          </p:cNvPr>
          <p:cNvSpPr>
            <a:spLocks noGrp="1"/>
          </p:cNvSpPr>
          <p:nvPr>
            <p:ph type="sldNum" sz="quarter" idx="12"/>
          </p:nvPr>
        </p:nvSpPr>
        <p:spPr/>
        <p:txBody>
          <a:bodyPr/>
          <a:lstStyle/>
          <a:p>
            <a:fld id="{84D4B5F2-7F65-4C98-93FA-C529584F3F57}" type="slidenum">
              <a:rPr lang="en-GB" smtClean="0"/>
              <a:t>‹#›</a:t>
            </a:fld>
            <a:endParaRPr lang="en-GB"/>
          </a:p>
        </p:txBody>
      </p:sp>
    </p:spTree>
    <p:extLst>
      <p:ext uri="{BB962C8B-B14F-4D97-AF65-F5344CB8AC3E}">
        <p14:creationId xmlns:p14="http://schemas.microsoft.com/office/powerpoint/2010/main" val="832240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5D24C-C4D2-5AA8-21BA-CBC07FB4C23F}"/>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EABCA6CE-A132-8E43-0882-42A0AB0BE75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332B1A9-1338-BE2D-8D47-61E5A1742328}"/>
              </a:ext>
            </a:extLst>
          </p:cNvPr>
          <p:cNvSpPr>
            <a:spLocks noGrp="1"/>
          </p:cNvSpPr>
          <p:nvPr>
            <p:ph type="dt" sz="half" idx="10"/>
          </p:nvPr>
        </p:nvSpPr>
        <p:spPr/>
        <p:txBody>
          <a:bodyPr/>
          <a:lstStyle/>
          <a:p>
            <a:fld id="{69EE431A-AC01-47DB-B247-AFF5FF6CCC7E}" type="datetimeFigureOut">
              <a:rPr lang="en-GB" smtClean="0"/>
              <a:t>07/05/2024</a:t>
            </a:fld>
            <a:endParaRPr lang="en-GB"/>
          </a:p>
        </p:txBody>
      </p:sp>
      <p:sp>
        <p:nvSpPr>
          <p:cNvPr id="5" name="Footer Placeholder 4">
            <a:extLst>
              <a:ext uri="{FF2B5EF4-FFF2-40B4-BE49-F238E27FC236}">
                <a16:creationId xmlns:a16="http://schemas.microsoft.com/office/drawing/2014/main" id="{B4E1DD72-5F76-3476-4850-12B80CAB47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54CE89-AB0C-E26B-739F-04012DB0E119}"/>
              </a:ext>
            </a:extLst>
          </p:cNvPr>
          <p:cNvSpPr>
            <a:spLocks noGrp="1"/>
          </p:cNvSpPr>
          <p:nvPr>
            <p:ph type="sldNum" sz="quarter" idx="12"/>
          </p:nvPr>
        </p:nvSpPr>
        <p:spPr/>
        <p:txBody>
          <a:bodyPr/>
          <a:lstStyle/>
          <a:p>
            <a:fld id="{84D4B5F2-7F65-4C98-93FA-C529584F3F57}" type="slidenum">
              <a:rPr lang="en-GB" smtClean="0"/>
              <a:t>‹#›</a:t>
            </a:fld>
            <a:endParaRPr lang="en-GB"/>
          </a:p>
        </p:txBody>
      </p:sp>
    </p:spTree>
    <p:extLst>
      <p:ext uri="{BB962C8B-B14F-4D97-AF65-F5344CB8AC3E}">
        <p14:creationId xmlns:p14="http://schemas.microsoft.com/office/powerpoint/2010/main" val="665712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20D9D3-101E-5175-CBDB-1E14D6614DA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8229D4D8-6287-D3FD-3762-2DD1D1CECC7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2FF46BC-0D5A-AD1A-0037-C72F2CE094DB}"/>
              </a:ext>
            </a:extLst>
          </p:cNvPr>
          <p:cNvSpPr>
            <a:spLocks noGrp="1"/>
          </p:cNvSpPr>
          <p:nvPr>
            <p:ph type="dt" sz="half" idx="10"/>
          </p:nvPr>
        </p:nvSpPr>
        <p:spPr/>
        <p:txBody>
          <a:bodyPr/>
          <a:lstStyle/>
          <a:p>
            <a:fld id="{69EE431A-AC01-47DB-B247-AFF5FF6CCC7E}" type="datetimeFigureOut">
              <a:rPr lang="en-GB" smtClean="0"/>
              <a:t>07/05/2024</a:t>
            </a:fld>
            <a:endParaRPr lang="en-GB"/>
          </a:p>
        </p:txBody>
      </p:sp>
      <p:sp>
        <p:nvSpPr>
          <p:cNvPr id="5" name="Footer Placeholder 4">
            <a:extLst>
              <a:ext uri="{FF2B5EF4-FFF2-40B4-BE49-F238E27FC236}">
                <a16:creationId xmlns:a16="http://schemas.microsoft.com/office/drawing/2014/main" id="{E4118DC9-BA63-BD91-2044-171C377EA1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9B3B9E-41CD-C2CF-0E55-4E0BAC245C44}"/>
              </a:ext>
            </a:extLst>
          </p:cNvPr>
          <p:cNvSpPr>
            <a:spLocks noGrp="1"/>
          </p:cNvSpPr>
          <p:nvPr>
            <p:ph type="sldNum" sz="quarter" idx="12"/>
          </p:nvPr>
        </p:nvSpPr>
        <p:spPr/>
        <p:txBody>
          <a:bodyPr/>
          <a:lstStyle/>
          <a:p>
            <a:fld id="{84D4B5F2-7F65-4C98-93FA-C529584F3F57}" type="slidenum">
              <a:rPr lang="en-GB" smtClean="0"/>
              <a:t>‹#›</a:t>
            </a:fld>
            <a:endParaRPr lang="en-GB"/>
          </a:p>
        </p:txBody>
      </p:sp>
    </p:spTree>
    <p:extLst>
      <p:ext uri="{BB962C8B-B14F-4D97-AF65-F5344CB8AC3E}">
        <p14:creationId xmlns:p14="http://schemas.microsoft.com/office/powerpoint/2010/main" val="21022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Normal Slide Paragraph">
    <p:bg>
      <p:bgPr>
        <a:solidFill>
          <a:srgbClr val="FFFFFF"/>
        </a:solidFill>
        <a:effectLst/>
      </p:bgPr>
    </p:bg>
    <p:spTree>
      <p:nvGrpSpPr>
        <p:cNvPr id="1" name=""/>
        <p:cNvGrpSpPr/>
        <p:nvPr/>
      </p:nvGrpSpPr>
      <p:grpSpPr>
        <a:xfrm>
          <a:off x="0" y="0"/>
          <a:ext cx="0" cy="0"/>
          <a:chOff x="0" y="0"/>
          <a:chExt cx="0" cy="0"/>
        </a:xfrm>
      </p:grpSpPr>
      <p:pic>
        <p:nvPicPr>
          <p:cNvPr id="149" name="image4.png" descr="image4.png"/>
          <p:cNvPicPr>
            <a:picLocks noChangeAspect="1"/>
          </p:cNvPicPr>
          <p:nvPr/>
        </p:nvPicPr>
        <p:blipFill>
          <a:blip r:embed="rId2"/>
          <a:stretch>
            <a:fillRect/>
          </a:stretch>
        </p:blipFill>
        <p:spPr>
          <a:xfrm>
            <a:off x="137008" y="126876"/>
            <a:ext cx="1396854" cy="489592"/>
          </a:xfrm>
          <a:prstGeom prst="rect">
            <a:avLst/>
          </a:prstGeom>
          <a:ln w="12700">
            <a:miter lim="400000"/>
          </a:ln>
        </p:spPr>
      </p:pic>
      <p:sp>
        <p:nvSpPr>
          <p:cNvPr id="10" name="Slide Title">
            <a:extLst>
              <a:ext uri="{FF2B5EF4-FFF2-40B4-BE49-F238E27FC236}">
                <a16:creationId xmlns:a16="http://schemas.microsoft.com/office/drawing/2014/main" id="{CA9359D6-C723-7DC1-0A75-68EA8F00F4E6}"/>
              </a:ext>
            </a:extLst>
          </p:cNvPr>
          <p:cNvSpPr txBox="1">
            <a:spLocks noGrp="1"/>
          </p:cNvSpPr>
          <p:nvPr>
            <p:ph type="body" sz="quarter" idx="23" hasCustomPrompt="1"/>
          </p:nvPr>
        </p:nvSpPr>
        <p:spPr>
          <a:xfrm>
            <a:off x="631780" y="696840"/>
            <a:ext cx="5625621" cy="468868"/>
          </a:xfrm>
          <a:prstGeom prst="rect">
            <a:avLst/>
          </a:prstGeom>
        </p:spPr>
        <p:txBody>
          <a:bodyPr>
            <a:normAutofit/>
          </a:bodyPr>
          <a:lstStyle>
            <a:lvl1pPr marL="0" indent="0" defTabSz="412750">
              <a:lnSpc>
                <a:spcPct val="100000"/>
              </a:lnSpc>
              <a:spcBef>
                <a:spcPts val="0"/>
              </a:spcBef>
              <a:buSzTx/>
              <a:buNone/>
              <a:defRPr sz="2000" b="1">
                <a:solidFill>
                  <a:srgbClr val="0A1D42"/>
                </a:solidFill>
                <a:latin typeface="Arial"/>
                <a:ea typeface="Arial"/>
                <a:cs typeface="Arial"/>
                <a:sym typeface="Arial"/>
              </a:defRPr>
            </a:lvl1pPr>
          </a:lstStyle>
          <a:p>
            <a:r>
              <a:rPr lang="en-GB" dirty="0"/>
              <a:t>Click to edit title</a:t>
            </a:r>
            <a:endParaRPr dirty="0"/>
          </a:p>
        </p:txBody>
      </p:sp>
      <p:cxnSp>
        <p:nvCxnSpPr>
          <p:cNvPr id="11" name="Straight Connector 10">
            <a:extLst>
              <a:ext uri="{FF2B5EF4-FFF2-40B4-BE49-F238E27FC236}">
                <a16:creationId xmlns:a16="http://schemas.microsoft.com/office/drawing/2014/main" id="{154B7D17-9C78-C3A8-FA01-4587E7CC9C6C}"/>
              </a:ext>
            </a:extLst>
          </p:cNvPr>
          <p:cNvCxnSpPr>
            <a:cxnSpLocks/>
          </p:cNvCxnSpPr>
          <p:nvPr userDrawn="1"/>
        </p:nvCxnSpPr>
        <p:spPr>
          <a:xfrm>
            <a:off x="631780" y="1361661"/>
            <a:ext cx="10809371" cy="0"/>
          </a:xfrm>
          <a:prstGeom prst="line">
            <a:avLst/>
          </a:prstGeom>
          <a:noFill/>
          <a:ln w="38100" cap="flat">
            <a:solidFill>
              <a:srgbClr val="8FF5B0"/>
            </a:solidFill>
            <a:prstDash val="solid"/>
            <a:miter lim="400000"/>
          </a:ln>
          <a:effectLst/>
          <a:sp3d/>
        </p:spPr>
        <p:style>
          <a:lnRef idx="0">
            <a:scrgbClr r="0" g="0" b="0"/>
          </a:lnRef>
          <a:fillRef idx="0">
            <a:scrgbClr r="0" g="0" b="0"/>
          </a:fillRef>
          <a:effectRef idx="0">
            <a:scrgbClr r="0" g="0" b="0"/>
          </a:effectRef>
          <a:fontRef idx="none"/>
        </p:style>
      </p:cxnSp>
      <p:sp>
        <p:nvSpPr>
          <p:cNvPr id="12" name="Slide Title">
            <a:extLst>
              <a:ext uri="{FF2B5EF4-FFF2-40B4-BE49-F238E27FC236}">
                <a16:creationId xmlns:a16="http://schemas.microsoft.com/office/drawing/2014/main" id="{51BD7772-E0C3-9E5F-538C-C3D7F383F6B1}"/>
              </a:ext>
            </a:extLst>
          </p:cNvPr>
          <p:cNvSpPr txBox="1">
            <a:spLocks noGrp="1"/>
          </p:cNvSpPr>
          <p:nvPr>
            <p:ph type="body" sz="quarter" idx="24" hasCustomPrompt="1"/>
          </p:nvPr>
        </p:nvSpPr>
        <p:spPr>
          <a:xfrm>
            <a:off x="631780" y="1557615"/>
            <a:ext cx="10809371" cy="4260760"/>
          </a:xfrm>
          <a:prstGeom prst="rect">
            <a:avLst/>
          </a:prstGeom>
        </p:spPr>
        <p:txBody>
          <a:bodyPr>
            <a:normAutofit/>
          </a:bodyPr>
          <a:lstStyle>
            <a:lvl1pPr marL="0" indent="0" defTabSz="412750">
              <a:lnSpc>
                <a:spcPct val="100000"/>
              </a:lnSpc>
              <a:spcBef>
                <a:spcPts val="0"/>
              </a:spcBef>
              <a:buSzTx/>
              <a:buNone/>
              <a:defRPr sz="1600" b="0">
                <a:solidFill>
                  <a:srgbClr val="0A1D42"/>
                </a:solidFill>
                <a:latin typeface="Arial"/>
                <a:ea typeface="Arial"/>
                <a:cs typeface="Arial"/>
                <a:sym typeface="Arial"/>
              </a:defRPr>
            </a:lvl1pPr>
          </a:lstStyle>
          <a:p>
            <a:r>
              <a:rPr lang="en-GB" dirty="0"/>
              <a:t>Click to edit title</a:t>
            </a:r>
            <a:endParaRPr dirty="0"/>
          </a:p>
        </p:txBody>
      </p:sp>
      <p:sp>
        <p:nvSpPr>
          <p:cNvPr id="14" name="Rectangle">
            <a:extLst>
              <a:ext uri="{FF2B5EF4-FFF2-40B4-BE49-F238E27FC236}">
                <a16:creationId xmlns:a16="http://schemas.microsoft.com/office/drawing/2014/main" id="{CDF92FE1-7118-C55C-C595-249478C6E509}"/>
              </a:ext>
            </a:extLst>
          </p:cNvPr>
          <p:cNvSpPr/>
          <p:nvPr userDrawn="1"/>
        </p:nvSpPr>
        <p:spPr>
          <a:xfrm>
            <a:off x="-44831" y="6367618"/>
            <a:ext cx="12281661" cy="520533"/>
          </a:xfrm>
          <a:prstGeom prst="rect">
            <a:avLst/>
          </a:prstGeom>
          <a:solidFill>
            <a:srgbClr val="4FBFF0"/>
          </a:solidFill>
          <a:ln w="12700">
            <a:miter lim="400000"/>
          </a:ln>
        </p:spPr>
        <p:txBody>
          <a:bodyPr lIns="25400" tIns="25400" rIns="25400" bIns="25400" anchor="ct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15" name="TextBox 14">
            <a:extLst>
              <a:ext uri="{FF2B5EF4-FFF2-40B4-BE49-F238E27FC236}">
                <a16:creationId xmlns:a16="http://schemas.microsoft.com/office/drawing/2014/main" id="{C6E6836F-719E-19A8-31BA-30F77EDED84D}"/>
              </a:ext>
            </a:extLst>
          </p:cNvPr>
          <p:cNvSpPr txBox="1"/>
          <p:nvPr userDrawn="1"/>
        </p:nvSpPr>
        <p:spPr>
          <a:xfrm>
            <a:off x="-44831" y="6506103"/>
            <a:ext cx="612230" cy="23596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ctr" defTabSz="1219169" rtl="0" fontAlgn="auto" latinLnBrk="0" hangingPunct="0">
              <a:lnSpc>
                <a:spcPct val="100000"/>
              </a:lnSpc>
              <a:spcBef>
                <a:spcPts val="0"/>
              </a:spcBef>
              <a:spcAft>
                <a:spcPts val="0"/>
              </a:spcAft>
              <a:buClrTx/>
              <a:buSzTx/>
              <a:buFontTx/>
              <a:buNone/>
              <a:tabLst/>
            </a:pPr>
            <a:fld id="{A5FA6787-CF3A-3546-9587-478617E7928F}" type="slidenum">
              <a:rPr kumimoji="0" lang="en-US" sz="1200" b="0" i="0" u="none" strike="noStrike" cap="none" spc="0" normalizeH="0" baseline="0" smtClean="0">
                <a:ln>
                  <a:noFill/>
                </a:ln>
                <a:solidFill>
                  <a:srgbClr val="5E5E5E"/>
                </a:solidFill>
                <a:effectLst/>
                <a:uFillTx/>
                <a:latin typeface="+mn-lt"/>
                <a:ea typeface="+mn-ea"/>
                <a:cs typeface="+mn-cs"/>
                <a:sym typeface="Helvetica Neue"/>
              </a:rPr>
              <a:pPr marL="0" marR="0" indent="0" algn="ctr" defTabSz="1219169" rtl="0" fontAlgn="auto" latinLnBrk="0" hangingPunct="0">
                <a:lnSpc>
                  <a:spcPct val="100000"/>
                </a:lnSpc>
                <a:spcBef>
                  <a:spcPts val="0"/>
                </a:spcBef>
                <a:spcAft>
                  <a:spcPts val="0"/>
                </a:spcAft>
                <a:buClrTx/>
                <a:buSzTx/>
                <a:buFontTx/>
                <a:buNone/>
                <a:tabLst/>
              </a:pPr>
              <a:t>‹#›</a:t>
            </a:fld>
            <a:endParaRPr kumimoji="0" lang="en-US" sz="1200" b="0" i="0" u="none" strike="noStrike" cap="none" spc="0" normalizeH="0" baseline="0" dirty="0">
              <a:ln>
                <a:noFill/>
              </a:ln>
              <a:solidFill>
                <a:srgbClr val="5E5E5E"/>
              </a:solidFill>
              <a:effectLst/>
              <a:uFillTx/>
              <a:latin typeface="+mn-lt"/>
              <a:ea typeface="+mn-ea"/>
              <a:cs typeface="+mn-cs"/>
              <a:sym typeface="Helvetica Neue"/>
            </a:endParaRPr>
          </a:p>
        </p:txBody>
      </p:sp>
    </p:spTree>
    <p:extLst>
      <p:ext uri="{BB962C8B-B14F-4D97-AF65-F5344CB8AC3E}">
        <p14:creationId xmlns:p14="http://schemas.microsoft.com/office/powerpoint/2010/main" val="146074807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FAC3B-514D-B01E-8481-795555C213A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092E0AF-42B4-B70D-8F48-ADA8535492E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7DFEF30-6B7A-78A2-5293-E550ED8C2067}"/>
              </a:ext>
            </a:extLst>
          </p:cNvPr>
          <p:cNvSpPr>
            <a:spLocks noGrp="1"/>
          </p:cNvSpPr>
          <p:nvPr>
            <p:ph type="dt" sz="half" idx="10"/>
          </p:nvPr>
        </p:nvSpPr>
        <p:spPr/>
        <p:txBody>
          <a:bodyPr/>
          <a:lstStyle/>
          <a:p>
            <a:fld id="{69EE431A-AC01-47DB-B247-AFF5FF6CCC7E}" type="datetimeFigureOut">
              <a:rPr lang="en-GB" smtClean="0"/>
              <a:t>07/05/2024</a:t>
            </a:fld>
            <a:endParaRPr lang="en-GB"/>
          </a:p>
        </p:txBody>
      </p:sp>
      <p:sp>
        <p:nvSpPr>
          <p:cNvPr id="5" name="Footer Placeholder 4">
            <a:extLst>
              <a:ext uri="{FF2B5EF4-FFF2-40B4-BE49-F238E27FC236}">
                <a16:creationId xmlns:a16="http://schemas.microsoft.com/office/drawing/2014/main" id="{F390D42D-0ABC-CB68-D1B2-8A1DA4515A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E20557-F214-2CCD-5ED1-C1BDDB26CB66}"/>
              </a:ext>
            </a:extLst>
          </p:cNvPr>
          <p:cNvSpPr>
            <a:spLocks noGrp="1"/>
          </p:cNvSpPr>
          <p:nvPr>
            <p:ph type="sldNum" sz="quarter" idx="12"/>
          </p:nvPr>
        </p:nvSpPr>
        <p:spPr/>
        <p:txBody>
          <a:bodyPr/>
          <a:lstStyle/>
          <a:p>
            <a:fld id="{84D4B5F2-7F65-4C98-93FA-C529584F3F57}" type="slidenum">
              <a:rPr lang="en-GB" smtClean="0"/>
              <a:t>‹#›</a:t>
            </a:fld>
            <a:endParaRPr lang="en-GB"/>
          </a:p>
        </p:txBody>
      </p:sp>
    </p:spTree>
    <p:extLst>
      <p:ext uri="{BB962C8B-B14F-4D97-AF65-F5344CB8AC3E}">
        <p14:creationId xmlns:p14="http://schemas.microsoft.com/office/powerpoint/2010/main" val="2105559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2CD29-64CF-5A66-CE09-186E69228FD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D9F08FD6-60C0-5FA0-2F40-A5DED48793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264F611-FB8C-204E-1938-3580FE1137C0}"/>
              </a:ext>
            </a:extLst>
          </p:cNvPr>
          <p:cNvSpPr>
            <a:spLocks noGrp="1"/>
          </p:cNvSpPr>
          <p:nvPr>
            <p:ph type="dt" sz="half" idx="10"/>
          </p:nvPr>
        </p:nvSpPr>
        <p:spPr/>
        <p:txBody>
          <a:bodyPr/>
          <a:lstStyle/>
          <a:p>
            <a:fld id="{69EE431A-AC01-47DB-B247-AFF5FF6CCC7E}" type="datetimeFigureOut">
              <a:rPr lang="en-GB" smtClean="0"/>
              <a:t>07/05/2024</a:t>
            </a:fld>
            <a:endParaRPr lang="en-GB"/>
          </a:p>
        </p:txBody>
      </p:sp>
      <p:sp>
        <p:nvSpPr>
          <p:cNvPr id="5" name="Footer Placeholder 4">
            <a:extLst>
              <a:ext uri="{FF2B5EF4-FFF2-40B4-BE49-F238E27FC236}">
                <a16:creationId xmlns:a16="http://schemas.microsoft.com/office/drawing/2014/main" id="{484D3AA9-283C-07A8-33EF-C0A258BAA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7B4FE8-CBAE-79E8-A1BC-D86C34791756}"/>
              </a:ext>
            </a:extLst>
          </p:cNvPr>
          <p:cNvSpPr>
            <a:spLocks noGrp="1"/>
          </p:cNvSpPr>
          <p:nvPr>
            <p:ph type="sldNum" sz="quarter" idx="12"/>
          </p:nvPr>
        </p:nvSpPr>
        <p:spPr/>
        <p:txBody>
          <a:bodyPr/>
          <a:lstStyle/>
          <a:p>
            <a:fld id="{84D4B5F2-7F65-4C98-93FA-C529584F3F57}" type="slidenum">
              <a:rPr lang="en-GB" smtClean="0"/>
              <a:t>‹#›</a:t>
            </a:fld>
            <a:endParaRPr lang="en-GB"/>
          </a:p>
        </p:txBody>
      </p:sp>
    </p:spTree>
    <p:extLst>
      <p:ext uri="{BB962C8B-B14F-4D97-AF65-F5344CB8AC3E}">
        <p14:creationId xmlns:p14="http://schemas.microsoft.com/office/powerpoint/2010/main" val="2386895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6D04B-D7E4-5C87-46DD-5180F1664B87}"/>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37ED667-83E6-1B1E-4261-98169602D83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991354AE-C84B-8733-E2BE-4082A05D4AE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4486F94C-930D-090F-A455-9686FFA3348B}"/>
              </a:ext>
            </a:extLst>
          </p:cNvPr>
          <p:cNvSpPr>
            <a:spLocks noGrp="1"/>
          </p:cNvSpPr>
          <p:nvPr>
            <p:ph type="dt" sz="half" idx="10"/>
          </p:nvPr>
        </p:nvSpPr>
        <p:spPr/>
        <p:txBody>
          <a:bodyPr/>
          <a:lstStyle/>
          <a:p>
            <a:fld id="{69EE431A-AC01-47DB-B247-AFF5FF6CCC7E}" type="datetimeFigureOut">
              <a:rPr lang="en-GB" smtClean="0"/>
              <a:t>07/05/2024</a:t>
            </a:fld>
            <a:endParaRPr lang="en-GB"/>
          </a:p>
        </p:txBody>
      </p:sp>
      <p:sp>
        <p:nvSpPr>
          <p:cNvPr id="6" name="Footer Placeholder 5">
            <a:extLst>
              <a:ext uri="{FF2B5EF4-FFF2-40B4-BE49-F238E27FC236}">
                <a16:creationId xmlns:a16="http://schemas.microsoft.com/office/drawing/2014/main" id="{5CE5892F-16EF-58DF-420B-DBB0807A39B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96C335-6C23-D4B3-DE9F-3030F06CB30A}"/>
              </a:ext>
            </a:extLst>
          </p:cNvPr>
          <p:cNvSpPr>
            <a:spLocks noGrp="1"/>
          </p:cNvSpPr>
          <p:nvPr>
            <p:ph type="sldNum" sz="quarter" idx="12"/>
          </p:nvPr>
        </p:nvSpPr>
        <p:spPr/>
        <p:txBody>
          <a:bodyPr/>
          <a:lstStyle/>
          <a:p>
            <a:fld id="{84D4B5F2-7F65-4C98-93FA-C529584F3F57}" type="slidenum">
              <a:rPr lang="en-GB" smtClean="0"/>
              <a:t>‹#›</a:t>
            </a:fld>
            <a:endParaRPr lang="en-GB"/>
          </a:p>
        </p:txBody>
      </p:sp>
    </p:spTree>
    <p:extLst>
      <p:ext uri="{BB962C8B-B14F-4D97-AF65-F5344CB8AC3E}">
        <p14:creationId xmlns:p14="http://schemas.microsoft.com/office/powerpoint/2010/main" val="4193041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E20E3-00B5-BCC1-E22C-728B091AF2AE}"/>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84031E15-5453-9408-B5D4-384ED42A6F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C433D01-1723-F94C-990F-CE019391571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BF48102C-9FA2-988F-E2BF-B108FC2FBA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6266AE3-E714-4A8A-E4C6-85563566FBC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EB0C08B0-F1DD-9293-FC93-F3C13F73538B}"/>
              </a:ext>
            </a:extLst>
          </p:cNvPr>
          <p:cNvSpPr>
            <a:spLocks noGrp="1"/>
          </p:cNvSpPr>
          <p:nvPr>
            <p:ph type="dt" sz="half" idx="10"/>
          </p:nvPr>
        </p:nvSpPr>
        <p:spPr/>
        <p:txBody>
          <a:bodyPr/>
          <a:lstStyle/>
          <a:p>
            <a:fld id="{69EE431A-AC01-47DB-B247-AFF5FF6CCC7E}" type="datetimeFigureOut">
              <a:rPr lang="en-GB" smtClean="0"/>
              <a:t>07/05/2024</a:t>
            </a:fld>
            <a:endParaRPr lang="en-GB"/>
          </a:p>
        </p:txBody>
      </p:sp>
      <p:sp>
        <p:nvSpPr>
          <p:cNvPr id="8" name="Footer Placeholder 7">
            <a:extLst>
              <a:ext uri="{FF2B5EF4-FFF2-40B4-BE49-F238E27FC236}">
                <a16:creationId xmlns:a16="http://schemas.microsoft.com/office/drawing/2014/main" id="{16ED2A8C-20A3-2D4F-84D7-8A4702B18C8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DFB54B8-4BEB-9579-F97B-7DFFF601977B}"/>
              </a:ext>
            </a:extLst>
          </p:cNvPr>
          <p:cNvSpPr>
            <a:spLocks noGrp="1"/>
          </p:cNvSpPr>
          <p:nvPr>
            <p:ph type="sldNum" sz="quarter" idx="12"/>
          </p:nvPr>
        </p:nvSpPr>
        <p:spPr/>
        <p:txBody>
          <a:bodyPr/>
          <a:lstStyle/>
          <a:p>
            <a:fld id="{84D4B5F2-7F65-4C98-93FA-C529584F3F57}" type="slidenum">
              <a:rPr lang="en-GB" smtClean="0"/>
              <a:t>‹#›</a:t>
            </a:fld>
            <a:endParaRPr lang="en-GB"/>
          </a:p>
        </p:txBody>
      </p:sp>
    </p:spTree>
    <p:extLst>
      <p:ext uri="{BB962C8B-B14F-4D97-AF65-F5344CB8AC3E}">
        <p14:creationId xmlns:p14="http://schemas.microsoft.com/office/powerpoint/2010/main" val="2161198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A6EC8-E2AC-C39C-F812-5A9E75E0BFF0}"/>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94BFE5B6-6722-9700-56BB-FB78BCF69A57}"/>
              </a:ext>
            </a:extLst>
          </p:cNvPr>
          <p:cNvSpPr>
            <a:spLocks noGrp="1"/>
          </p:cNvSpPr>
          <p:nvPr>
            <p:ph type="dt" sz="half" idx="10"/>
          </p:nvPr>
        </p:nvSpPr>
        <p:spPr/>
        <p:txBody>
          <a:bodyPr/>
          <a:lstStyle/>
          <a:p>
            <a:fld id="{69EE431A-AC01-47DB-B247-AFF5FF6CCC7E}" type="datetimeFigureOut">
              <a:rPr lang="en-GB" smtClean="0"/>
              <a:t>07/05/2024</a:t>
            </a:fld>
            <a:endParaRPr lang="en-GB"/>
          </a:p>
        </p:txBody>
      </p:sp>
      <p:sp>
        <p:nvSpPr>
          <p:cNvPr id="4" name="Footer Placeholder 3">
            <a:extLst>
              <a:ext uri="{FF2B5EF4-FFF2-40B4-BE49-F238E27FC236}">
                <a16:creationId xmlns:a16="http://schemas.microsoft.com/office/drawing/2014/main" id="{E2A413E2-D82D-D78D-606D-44CB6868C5E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BC5045-00BD-AB21-C822-D2F987729B2C}"/>
              </a:ext>
            </a:extLst>
          </p:cNvPr>
          <p:cNvSpPr>
            <a:spLocks noGrp="1"/>
          </p:cNvSpPr>
          <p:nvPr>
            <p:ph type="sldNum" sz="quarter" idx="12"/>
          </p:nvPr>
        </p:nvSpPr>
        <p:spPr/>
        <p:txBody>
          <a:bodyPr/>
          <a:lstStyle/>
          <a:p>
            <a:fld id="{84D4B5F2-7F65-4C98-93FA-C529584F3F57}" type="slidenum">
              <a:rPr lang="en-GB" smtClean="0"/>
              <a:t>‹#›</a:t>
            </a:fld>
            <a:endParaRPr lang="en-GB"/>
          </a:p>
        </p:txBody>
      </p:sp>
    </p:spTree>
    <p:extLst>
      <p:ext uri="{BB962C8B-B14F-4D97-AF65-F5344CB8AC3E}">
        <p14:creationId xmlns:p14="http://schemas.microsoft.com/office/powerpoint/2010/main" val="3006702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E5AB41-A5A1-D554-BCC1-99B0F2A2EAA6}"/>
              </a:ext>
            </a:extLst>
          </p:cNvPr>
          <p:cNvSpPr>
            <a:spLocks noGrp="1"/>
          </p:cNvSpPr>
          <p:nvPr>
            <p:ph type="dt" sz="half" idx="10"/>
          </p:nvPr>
        </p:nvSpPr>
        <p:spPr/>
        <p:txBody>
          <a:bodyPr/>
          <a:lstStyle/>
          <a:p>
            <a:fld id="{69EE431A-AC01-47DB-B247-AFF5FF6CCC7E}" type="datetimeFigureOut">
              <a:rPr lang="en-GB" smtClean="0"/>
              <a:t>07/05/2024</a:t>
            </a:fld>
            <a:endParaRPr lang="en-GB"/>
          </a:p>
        </p:txBody>
      </p:sp>
      <p:sp>
        <p:nvSpPr>
          <p:cNvPr id="3" name="Footer Placeholder 2">
            <a:extLst>
              <a:ext uri="{FF2B5EF4-FFF2-40B4-BE49-F238E27FC236}">
                <a16:creationId xmlns:a16="http://schemas.microsoft.com/office/drawing/2014/main" id="{FB67C59C-8BD4-428F-297D-10A1DE71F9C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841BB04-13BE-6A74-39B1-13FCB4613B42}"/>
              </a:ext>
            </a:extLst>
          </p:cNvPr>
          <p:cNvSpPr>
            <a:spLocks noGrp="1"/>
          </p:cNvSpPr>
          <p:nvPr>
            <p:ph type="sldNum" sz="quarter" idx="12"/>
          </p:nvPr>
        </p:nvSpPr>
        <p:spPr/>
        <p:txBody>
          <a:bodyPr/>
          <a:lstStyle/>
          <a:p>
            <a:fld id="{84D4B5F2-7F65-4C98-93FA-C529584F3F57}" type="slidenum">
              <a:rPr lang="en-GB" smtClean="0"/>
              <a:t>‹#›</a:t>
            </a:fld>
            <a:endParaRPr lang="en-GB"/>
          </a:p>
        </p:txBody>
      </p:sp>
    </p:spTree>
    <p:extLst>
      <p:ext uri="{BB962C8B-B14F-4D97-AF65-F5344CB8AC3E}">
        <p14:creationId xmlns:p14="http://schemas.microsoft.com/office/powerpoint/2010/main" val="3618793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5AEA8-8EC9-B670-29D7-75374026883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B42EB41B-39EF-93DF-3352-81130AD09C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8A0179F5-E87E-C249-F3B5-E44DC9698D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7F51065-C80D-D057-4E9C-A6E413ACAC73}"/>
              </a:ext>
            </a:extLst>
          </p:cNvPr>
          <p:cNvSpPr>
            <a:spLocks noGrp="1"/>
          </p:cNvSpPr>
          <p:nvPr>
            <p:ph type="dt" sz="half" idx="10"/>
          </p:nvPr>
        </p:nvSpPr>
        <p:spPr/>
        <p:txBody>
          <a:bodyPr/>
          <a:lstStyle/>
          <a:p>
            <a:fld id="{69EE431A-AC01-47DB-B247-AFF5FF6CCC7E}" type="datetimeFigureOut">
              <a:rPr lang="en-GB" smtClean="0"/>
              <a:t>07/05/2024</a:t>
            </a:fld>
            <a:endParaRPr lang="en-GB"/>
          </a:p>
        </p:txBody>
      </p:sp>
      <p:sp>
        <p:nvSpPr>
          <p:cNvPr id="6" name="Footer Placeholder 5">
            <a:extLst>
              <a:ext uri="{FF2B5EF4-FFF2-40B4-BE49-F238E27FC236}">
                <a16:creationId xmlns:a16="http://schemas.microsoft.com/office/drawing/2014/main" id="{8D63B8C5-1A34-29B5-E441-E1BA9BCF15B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7011515-7697-A39C-7937-20470773E69F}"/>
              </a:ext>
            </a:extLst>
          </p:cNvPr>
          <p:cNvSpPr>
            <a:spLocks noGrp="1"/>
          </p:cNvSpPr>
          <p:nvPr>
            <p:ph type="sldNum" sz="quarter" idx="12"/>
          </p:nvPr>
        </p:nvSpPr>
        <p:spPr/>
        <p:txBody>
          <a:bodyPr/>
          <a:lstStyle/>
          <a:p>
            <a:fld id="{84D4B5F2-7F65-4C98-93FA-C529584F3F57}" type="slidenum">
              <a:rPr lang="en-GB" smtClean="0"/>
              <a:t>‹#›</a:t>
            </a:fld>
            <a:endParaRPr lang="en-GB"/>
          </a:p>
        </p:txBody>
      </p:sp>
    </p:spTree>
    <p:extLst>
      <p:ext uri="{BB962C8B-B14F-4D97-AF65-F5344CB8AC3E}">
        <p14:creationId xmlns:p14="http://schemas.microsoft.com/office/powerpoint/2010/main" val="3682850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E1CD4-B89C-BD2D-BEB6-3E04FBD34C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E5346945-4F2B-4B3F-8C98-8CFDDBBB2B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24A65BD-F79E-39E4-5432-243AFD0FC0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477777E-6E42-3AFD-A638-4476BCD22592}"/>
              </a:ext>
            </a:extLst>
          </p:cNvPr>
          <p:cNvSpPr>
            <a:spLocks noGrp="1"/>
          </p:cNvSpPr>
          <p:nvPr>
            <p:ph type="dt" sz="half" idx="10"/>
          </p:nvPr>
        </p:nvSpPr>
        <p:spPr/>
        <p:txBody>
          <a:bodyPr/>
          <a:lstStyle/>
          <a:p>
            <a:fld id="{69EE431A-AC01-47DB-B247-AFF5FF6CCC7E}" type="datetimeFigureOut">
              <a:rPr lang="en-GB" smtClean="0"/>
              <a:t>07/05/2024</a:t>
            </a:fld>
            <a:endParaRPr lang="en-GB"/>
          </a:p>
        </p:txBody>
      </p:sp>
      <p:sp>
        <p:nvSpPr>
          <p:cNvPr id="6" name="Footer Placeholder 5">
            <a:extLst>
              <a:ext uri="{FF2B5EF4-FFF2-40B4-BE49-F238E27FC236}">
                <a16:creationId xmlns:a16="http://schemas.microsoft.com/office/drawing/2014/main" id="{34C1A89B-0D9F-6D3D-AD41-C39B5690866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40249AF-9CF6-9C43-AE01-C69986287190}"/>
              </a:ext>
            </a:extLst>
          </p:cNvPr>
          <p:cNvSpPr>
            <a:spLocks noGrp="1"/>
          </p:cNvSpPr>
          <p:nvPr>
            <p:ph type="sldNum" sz="quarter" idx="12"/>
          </p:nvPr>
        </p:nvSpPr>
        <p:spPr/>
        <p:txBody>
          <a:bodyPr/>
          <a:lstStyle/>
          <a:p>
            <a:fld id="{84D4B5F2-7F65-4C98-93FA-C529584F3F57}" type="slidenum">
              <a:rPr lang="en-GB" smtClean="0"/>
              <a:t>‹#›</a:t>
            </a:fld>
            <a:endParaRPr lang="en-GB"/>
          </a:p>
        </p:txBody>
      </p:sp>
    </p:spTree>
    <p:extLst>
      <p:ext uri="{BB962C8B-B14F-4D97-AF65-F5344CB8AC3E}">
        <p14:creationId xmlns:p14="http://schemas.microsoft.com/office/powerpoint/2010/main" val="3052765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DE0C6D-FB35-0FFD-A997-507B029625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80D5CC05-B0D4-5F95-D1A3-6430D05E59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CBCBAEF-218E-45E5-5DDF-B639D2DD3A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E431A-AC01-47DB-B247-AFF5FF6CCC7E}" type="datetimeFigureOut">
              <a:rPr lang="en-GB" smtClean="0"/>
              <a:t>07/05/2024</a:t>
            </a:fld>
            <a:endParaRPr lang="en-GB"/>
          </a:p>
        </p:txBody>
      </p:sp>
      <p:sp>
        <p:nvSpPr>
          <p:cNvPr id="5" name="Footer Placeholder 4">
            <a:extLst>
              <a:ext uri="{FF2B5EF4-FFF2-40B4-BE49-F238E27FC236}">
                <a16:creationId xmlns:a16="http://schemas.microsoft.com/office/drawing/2014/main" id="{D09D1790-D527-EFE3-119F-5AB4713708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65FBB5E-A2F1-3AFA-B953-663B39A92A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D4B5F2-7F65-4C98-93FA-C529584F3F57}" type="slidenum">
              <a:rPr lang="en-GB" smtClean="0"/>
              <a:t>‹#›</a:t>
            </a:fld>
            <a:endParaRPr lang="en-GB"/>
          </a:p>
        </p:txBody>
      </p:sp>
    </p:spTree>
    <p:extLst>
      <p:ext uri="{BB962C8B-B14F-4D97-AF65-F5344CB8AC3E}">
        <p14:creationId xmlns:p14="http://schemas.microsoft.com/office/powerpoint/2010/main" val="3188557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openconversations.clevertogether.com/"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2D6BC3E-146A-FC11-D237-89E29CFDF463}"/>
              </a:ext>
            </a:extLst>
          </p:cNvPr>
          <p:cNvPicPr>
            <a:picLocks noChangeAspect="1"/>
          </p:cNvPicPr>
          <p:nvPr/>
        </p:nvPicPr>
        <p:blipFill>
          <a:blip r:embed="rId2"/>
          <a:stretch>
            <a:fillRect/>
          </a:stretch>
        </p:blipFill>
        <p:spPr>
          <a:xfrm>
            <a:off x="2329181" y="1640211"/>
            <a:ext cx="6805122" cy="3917907"/>
          </a:xfrm>
          <a:prstGeom prst="rect">
            <a:avLst/>
          </a:prstGeom>
        </p:spPr>
      </p:pic>
      <p:pic>
        <p:nvPicPr>
          <p:cNvPr id="10" name="Picture 9" descr="A black background with blue text&#10;&#10;Description automatically generated">
            <a:extLst>
              <a:ext uri="{FF2B5EF4-FFF2-40B4-BE49-F238E27FC236}">
                <a16:creationId xmlns:a16="http://schemas.microsoft.com/office/drawing/2014/main" id="{674D9525-CF5A-FD35-A896-A2375A547F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94676" y="1"/>
            <a:ext cx="3297323" cy="1155700"/>
          </a:xfrm>
          <a:prstGeom prst="rect">
            <a:avLst/>
          </a:prstGeom>
        </p:spPr>
      </p:pic>
      <p:pic>
        <p:nvPicPr>
          <p:cNvPr id="16" name="Picture 15" descr="A colorful swirly lines on a black background&#10;&#10;Description automatically generated">
            <a:extLst>
              <a:ext uri="{FF2B5EF4-FFF2-40B4-BE49-F238E27FC236}">
                <a16:creationId xmlns:a16="http://schemas.microsoft.com/office/drawing/2014/main" id="{57C19B83-EEA3-F0D9-C5D4-CE2D868781A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86052" y="1980540"/>
            <a:ext cx="6858000" cy="6858000"/>
          </a:xfrm>
          <a:prstGeom prst="rect">
            <a:avLst/>
          </a:prstGeom>
        </p:spPr>
      </p:pic>
      <p:pic>
        <p:nvPicPr>
          <p:cNvPr id="18" name="Picture 17" descr="A colorful ribbon in the shape of a letter s&#10;&#10;Description automatically generated">
            <a:extLst>
              <a:ext uri="{FF2B5EF4-FFF2-40B4-BE49-F238E27FC236}">
                <a16:creationId xmlns:a16="http://schemas.microsoft.com/office/drawing/2014/main" id="{4670B344-4779-6A37-1BC7-08818EDD452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24200" y="-1640211"/>
            <a:ext cx="6858000" cy="6858000"/>
          </a:xfrm>
          <a:prstGeom prst="rect">
            <a:avLst/>
          </a:prstGeom>
        </p:spPr>
      </p:pic>
      <p:pic>
        <p:nvPicPr>
          <p:cNvPr id="20" name="Picture 19" descr="A colorful swirly circle on a black background&#10;&#10;Description automatically generated">
            <a:extLst>
              <a:ext uri="{FF2B5EF4-FFF2-40B4-BE49-F238E27FC236}">
                <a16:creationId xmlns:a16="http://schemas.microsoft.com/office/drawing/2014/main" id="{2CD6FDBB-8EDF-80D1-2ED7-D6AF30700E4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875425" y="-1860549"/>
            <a:ext cx="6853038" cy="6858000"/>
          </a:xfrm>
          <a:prstGeom prst="rect">
            <a:avLst/>
          </a:prstGeom>
        </p:spPr>
      </p:pic>
      <p:sp>
        <p:nvSpPr>
          <p:cNvPr id="2" name="Title 1">
            <a:extLst>
              <a:ext uri="{FF2B5EF4-FFF2-40B4-BE49-F238E27FC236}">
                <a16:creationId xmlns:a16="http://schemas.microsoft.com/office/drawing/2014/main" id="{E4DE2278-489F-2C33-1AEE-DD267D506F2B}"/>
              </a:ext>
            </a:extLst>
          </p:cNvPr>
          <p:cNvSpPr txBox="1">
            <a:spLocks/>
          </p:cNvSpPr>
          <p:nvPr/>
        </p:nvSpPr>
        <p:spPr>
          <a:xfrm>
            <a:off x="1359825" y="4555007"/>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3600" b="1" dirty="0">
                <a:solidFill>
                  <a:srgbClr val="031C45"/>
                </a:solidFill>
                <a:latin typeface="+mn-lt"/>
                <a:ea typeface="Cambria" panose="02040503050406030204" pitchFamily="18" charset="0"/>
              </a:rPr>
              <a:t>From </a:t>
            </a:r>
            <a:r>
              <a:rPr lang="en-GB" sz="3600" b="1" dirty="0">
                <a:solidFill>
                  <a:srgbClr val="FC8700"/>
                </a:solidFill>
                <a:latin typeface="+mn-lt"/>
                <a:ea typeface="Cambria" panose="02040503050406030204" pitchFamily="18" charset="0"/>
              </a:rPr>
              <a:t>23 April </a:t>
            </a:r>
            <a:r>
              <a:rPr lang="en-GB" sz="3600" b="1" dirty="0">
                <a:solidFill>
                  <a:srgbClr val="031C45"/>
                </a:solidFill>
                <a:latin typeface="+mn-lt"/>
                <a:ea typeface="Cambria" panose="02040503050406030204" pitchFamily="18" charset="0"/>
              </a:rPr>
              <a:t>to</a:t>
            </a:r>
            <a:r>
              <a:rPr lang="en-GB" sz="3600" b="1" dirty="0">
                <a:solidFill>
                  <a:srgbClr val="FC8700"/>
                </a:solidFill>
                <a:latin typeface="+mn-lt"/>
                <a:ea typeface="Cambria" panose="02040503050406030204" pitchFamily="18" charset="0"/>
              </a:rPr>
              <a:t> 9 May</a:t>
            </a:r>
          </a:p>
        </p:txBody>
      </p:sp>
    </p:spTree>
    <p:extLst>
      <p:ext uri="{BB962C8B-B14F-4D97-AF65-F5344CB8AC3E}">
        <p14:creationId xmlns:p14="http://schemas.microsoft.com/office/powerpoint/2010/main" val="262188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A10F5-1174-16E0-2296-A7FAC353AFE4}"/>
              </a:ext>
            </a:extLst>
          </p:cNvPr>
          <p:cNvSpPr>
            <a:spLocks noGrp="1"/>
          </p:cNvSpPr>
          <p:nvPr>
            <p:ph type="title"/>
          </p:nvPr>
        </p:nvSpPr>
        <p:spPr/>
        <p:txBody>
          <a:bodyPr>
            <a:normAutofit/>
          </a:bodyPr>
          <a:lstStyle/>
          <a:p>
            <a:r>
              <a:rPr lang="en-GB" sz="3600" b="1" dirty="0">
                <a:solidFill>
                  <a:srgbClr val="FC8700"/>
                </a:solidFill>
                <a:latin typeface="+mn-lt"/>
                <a:ea typeface="Cambria" panose="02040503050406030204" pitchFamily="18" charset="0"/>
              </a:rPr>
              <a:t>Building the best place to work together</a:t>
            </a:r>
            <a:endParaRPr lang="en-GB" sz="3600" dirty="0">
              <a:solidFill>
                <a:srgbClr val="FC8700"/>
              </a:solidFill>
            </a:endParaRPr>
          </a:p>
        </p:txBody>
      </p:sp>
      <p:sp>
        <p:nvSpPr>
          <p:cNvPr id="3" name="Content Placeholder 2">
            <a:extLst>
              <a:ext uri="{FF2B5EF4-FFF2-40B4-BE49-F238E27FC236}">
                <a16:creationId xmlns:a16="http://schemas.microsoft.com/office/drawing/2014/main" id="{CDA78F41-618A-BCCF-B6E4-608ABB3E2B06}"/>
              </a:ext>
            </a:extLst>
          </p:cNvPr>
          <p:cNvSpPr>
            <a:spLocks noGrp="1"/>
          </p:cNvSpPr>
          <p:nvPr>
            <p:ph idx="1"/>
          </p:nvPr>
        </p:nvSpPr>
        <p:spPr/>
        <p:txBody>
          <a:bodyPr>
            <a:noAutofit/>
          </a:bodyPr>
          <a:lstStyle/>
          <a:p>
            <a:pPr marL="0" indent="0">
              <a:buNone/>
            </a:pPr>
            <a:r>
              <a:rPr lang="en-GB" sz="2600" kern="100" dirty="0">
                <a:effectLst/>
                <a:latin typeface="Calibri" panose="020F0502020204030204" pitchFamily="34" charset="0"/>
                <a:ea typeface="Calibri" panose="020F0502020204030204" pitchFamily="34" charset="0"/>
                <a:cs typeface="Times New Roman" panose="02020603050405020304" pitchFamily="18" charset="0"/>
              </a:rPr>
              <a:t>We are </a:t>
            </a:r>
            <a:r>
              <a:rPr lang="en-GB" sz="26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determined to make working and volunteering in health and care in Birmingham and Solihull the best place it can be</a:t>
            </a:r>
            <a:r>
              <a:rPr lang="en-GB" sz="2600" kern="100" dirty="0">
                <a:effectLst/>
                <a:latin typeface="Calibri" panose="020F0502020204030204" pitchFamily="34" charset="0"/>
                <a:ea typeface="Calibri" panose="020F0502020204030204" pitchFamily="34" charset="0"/>
                <a:cs typeface="Times New Roman" panose="02020603050405020304" pitchFamily="18" charset="0"/>
              </a:rPr>
              <a:t>. We can only do this by having a two-way conversation so that we can make genuinely transformative change.</a:t>
            </a:r>
          </a:p>
          <a:p>
            <a:pPr marL="0" indent="0">
              <a:buNone/>
            </a:pPr>
            <a:r>
              <a:rPr lang="en-GB" sz="2600" kern="100" dirty="0">
                <a:effectLst/>
                <a:latin typeface="Calibri" panose="020F0502020204030204" pitchFamily="34" charset="0"/>
                <a:ea typeface="Calibri" panose="020F0502020204030204" pitchFamily="34" charset="0"/>
                <a:cs typeface="Times New Roman" panose="02020603050405020304" pitchFamily="18" charset="0"/>
              </a:rPr>
              <a:t>The insight from Our Open Conversations is enabling us all to </a:t>
            </a:r>
            <a:r>
              <a:rPr lang="en-GB" sz="26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co-create an action plan with a series of pledges </a:t>
            </a:r>
            <a:r>
              <a:rPr lang="en-GB" sz="2600" kern="100" dirty="0">
                <a:effectLst/>
                <a:latin typeface="Calibri" panose="020F0502020204030204" pitchFamily="34" charset="0"/>
                <a:ea typeface="Calibri" panose="020F0502020204030204" pitchFamily="34" charset="0"/>
                <a:cs typeface="Times New Roman" panose="02020603050405020304" pitchFamily="18" charset="0"/>
              </a:rPr>
              <a:t>that sit at the heart of a ‘new deal’ for staff. </a:t>
            </a:r>
          </a:p>
          <a:p>
            <a:pPr marL="0" indent="0">
              <a:buNone/>
            </a:pPr>
            <a:r>
              <a:rPr lang="en-GB" sz="2600" kern="100" dirty="0">
                <a:effectLst/>
                <a:latin typeface="Calibri" panose="020F0502020204030204" pitchFamily="34" charset="0"/>
                <a:ea typeface="Calibri" panose="020F0502020204030204" pitchFamily="34" charset="0"/>
                <a:cs typeface="Times New Roman" panose="02020603050405020304" pitchFamily="18" charset="0"/>
              </a:rPr>
              <a:t>Our Open Conversations are open to </a:t>
            </a:r>
            <a:r>
              <a:rPr lang="en-GB" sz="26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everyone who works or volunteers in health and care</a:t>
            </a:r>
            <a:r>
              <a:rPr lang="en-GB" sz="2600" kern="100" dirty="0">
                <a:effectLst/>
                <a:latin typeface="Calibri" panose="020F0502020204030204" pitchFamily="34" charset="0"/>
                <a:ea typeface="Calibri" panose="020F0502020204030204" pitchFamily="34" charset="0"/>
                <a:cs typeface="Times New Roman" panose="02020603050405020304" pitchFamily="18" charset="0"/>
              </a:rPr>
              <a:t> in the NHS, Local Authorities and the Voluntary, Community, Faith and Social Enterprise (VCFSE) sector across Birmingham and Solihull.</a:t>
            </a:r>
            <a:endParaRPr lang="en-GB" sz="2600" dirty="0"/>
          </a:p>
        </p:txBody>
      </p:sp>
      <p:pic>
        <p:nvPicPr>
          <p:cNvPr id="5" name="Picture 4" descr="A black background with blue text&#10;&#10;Description automatically generated">
            <a:extLst>
              <a:ext uri="{FF2B5EF4-FFF2-40B4-BE49-F238E27FC236}">
                <a16:creationId xmlns:a16="http://schemas.microsoft.com/office/drawing/2014/main" id="{955B5DA2-49C0-2C54-E03B-263FF98698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94676" y="1"/>
            <a:ext cx="3297323" cy="1155700"/>
          </a:xfrm>
          <a:prstGeom prst="rect">
            <a:avLst/>
          </a:prstGeom>
        </p:spPr>
      </p:pic>
      <p:pic>
        <p:nvPicPr>
          <p:cNvPr id="7" name="Picture 6" descr="A colorful swirly circle on a black background&#10;&#10;Description automatically generated">
            <a:extLst>
              <a:ext uri="{FF2B5EF4-FFF2-40B4-BE49-F238E27FC236}">
                <a16:creationId xmlns:a16="http://schemas.microsoft.com/office/drawing/2014/main" id="{1774DC34-2833-7FE9-8C67-C8A734A1C9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49779" y="4001294"/>
            <a:ext cx="6853038" cy="6858000"/>
          </a:xfrm>
          <a:prstGeom prst="rect">
            <a:avLst/>
          </a:prstGeom>
        </p:spPr>
      </p:pic>
    </p:spTree>
    <p:extLst>
      <p:ext uri="{BB962C8B-B14F-4D97-AF65-F5344CB8AC3E}">
        <p14:creationId xmlns:p14="http://schemas.microsoft.com/office/powerpoint/2010/main" val="567066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07E5-BBE2-D0A9-2659-FB1F22A01912}"/>
              </a:ext>
            </a:extLst>
          </p:cNvPr>
          <p:cNvSpPr>
            <a:spLocks noGrp="1"/>
          </p:cNvSpPr>
          <p:nvPr>
            <p:ph type="title"/>
          </p:nvPr>
        </p:nvSpPr>
        <p:spPr/>
        <p:txBody>
          <a:bodyPr/>
          <a:lstStyle/>
          <a:p>
            <a:r>
              <a:rPr lang="en-GB" b="1" kern="100" dirty="0">
                <a:solidFill>
                  <a:srgbClr val="FC8700"/>
                </a:solidFill>
                <a:latin typeface="Calibri" panose="020F0502020204030204" pitchFamily="34" charset="0"/>
                <a:ea typeface="Calibri" panose="020F0502020204030204" pitchFamily="34" charset="0"/>
                <a:cs typeface="Times New Roman" panose="02020603050405020304" pitchFamily="18" charset="0"/>
              </a:rPr>
              <a:t>What has happened so far?</a:t>
            </a:r>
            <a:br>
              <a:rPr lang="en-GB"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9B4D8C5F-D2C8-5385-DC78-9AFA2951DABD}"/>
              </a:ext>
            </a:extLst>
          </p:cNvPr>
          <p:cNvSpPr>
            <a:spLocks noGrp="1"/>
          </p:cNvSpPr>
          <p:nvPr>
            <p:ph idx="1"/>
          </p:nvPr>
        </p:nvSpPr>
        <p:spPr>
          <a:xfrm>
            <a:off x="1086291" y="1340642"/>
            <a:ext cx="10382695" cy="5421665"/>
          </a:xfrm>
        </p:spPr>
        <p:txBody>
          <a:bodyPr>
            <a:normAutofit fontScale="70000" lnSpcReduction="20000"/>
          </a:bodyPr>
          <a:lstStyle/>
          <a:p>
            <a:pPr marL="0" indent="0">
              <a:buNone/>
            </a:pPr>
            <a:r>
              <a:rPr lang="en-GB" sz="3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 the </a:t>
            </a:r>
            <a:r>
              <a:rPr lang="en-GB" sz="34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first Conversation at the end of 2023</a:t>
            </a:r>
            <a:r>
              <a:rPr lang="en-GB" sz="3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over 1,600 staff and volunteers working across health and care in Birmingham and Solihull logged onto the online Conversation platform and anonymously shared ideas, comments and votes over a three-week period.</a:t>
            </a:r>
          </a:p>
          <a:p>
            <a:pPr marL="0" indent="0">
              <a:buNone/>
            </a:pPr>
            <a:endParaRPr lang="en-GB"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3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We talked about our values and behaviours, frustrations, barriers to work, and discussed ideas for improvement. </a:t>
            </a:r>
            <a:r>
              <a:rPr lang="en-GB" sz="34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All contributions have now been analysed </a:t>
            </a:r>
            <a:r>
              <a:rPr lang="en-GB" sz="3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and the insights were shared in a report which, once you’ve logged in, you can read on the Conversation platform.</a:t>
            </a:r>
          </a:p>
          <a:p>
            <a:pPr marL="0" indent="0">
              <a:buNone/>
            </a:pPr>
            <a:endParaRPr lang="en-GB"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3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a:t>
            </a:r>
            <a:r>
              <a:rPr lang="en-GB" sz="34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key themes that emerged </a:t>
            </a:r>
            <a:r>
              <a:rPr lang="en-GB" sz="3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were around:</a:t>
            </a:r>
          </a:p>
          <a:p>
            <a:pPr marL="0" indent="0">
              <a:buNone/>
            </a:pPr>
            <a:endParaRPr lang="en-GB" sz="3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lvl="1"/>
            <a:r>
              <a:rPr lang="en-GB" sz="3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Development, fair reward, and recognition</a:t>
            </a:r>
          </a:p>
          <a:p>
            <a:pPr lvl="1"/>
            <a:r>
              <a:rPr lang="en-GB" sz="3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Compassionate and inclusive leaders and managers</a:t>
            </a:r>
          </a:p>
          <a:p>
            <a:pPr lvl="1"/>
            <a:r>
              <a:rPr lang="en-GB" sz="3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Psychological safety to raise and resolve issues</a:t>
            </a:r>
          </a:p>
          <a:p>
            <a:pPr lvl="1"/>
            <a:r>
              <a:rPr lang="en-GB" sz="3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Frictionless and flexible ways of working</a:t>
            </a:r>
          </a:p>
          <a:p>
            <a:pPr lvl="1"/>
            <a:r>
              <a:rPr lang="en-GB" sz="3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conditions for collaboration</a:t>
            </a:r>
          </a:p>
          <a:p>
            <a:pPr lvl="1"/>
            <a:r>
              <a:rPr lang="en-GB" sz="3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Citizen-centred care</a:t>
            </a:r>
          </a:p>
          <a:p>
            <a:endParaRPr lang="en-GB" sz="3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3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A black background with blue text&#10;&#10;Description automatically generated">
            <a:extLst>
              <a:ext uri="{FF2B5EF4-FFF2-40B4-BE49-F238E27FC236}">
                <a16:creationId xmlns:a16="http://schemas.microsoft.com/office/drawing/2014/main" id="{2B41ABE1-B17D-B445-90C2-F0CF93CA6F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94676" y="1"/>
            <a:ext cx="3297323" cy="1155700"/>
          </a:xfrm>
          <a:prstGeom prst="rect">
            <a:avLst/>
          </a:prstGeom>
        </p:spPr>
      </p:pic>
      <p:pic>
        <p:nvPicPr>
          <p:cNvPr id="6" name="Picture 5" descr="A colorful ribbon in the shape of a letter s&#10;&#10;Description automatically generated">
            <a:extLst>
              <a:ext uri="{FF2B5EF4-FFF2-40B4-BE49-F238E27FC236}">
                <a16:creationId xmlns:a16="http://schemas.microsoft.com/office/drawing/2014/main" id="{7BEDFC19-508D-2B78-DD91-8A86D3BFD9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6400" y="365125"/>
            <a:ext cx="6858000" cy="6858000"/>
          </a:xfrm>
          <a:prstGeom prst="rect">
            <a:avLst/>
          </a:prstGeom>
        </p:spPr>
      </p:pic>
    </p:spTree>
    <p:extLst>
      <p:ext uri="{BB962C8B-B14F-4D97-AF65-F5344CB8AC3E}">
        <p14:creationId xmlns:p14="http://schemas.microsoft.com/office/powerpoint/2010/main" val="1168945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F7F88-8149-01A2-A7C3-A83D757DF4C7}"/>
              </a:ext>
            </a:extLst>
          </p:cNvPr>
          <p:cNvSpPr>
            <a:spLocks noGrp="1"/>
          </p:cNvSpPr>
          <p:nvPr>
            <p:ph type="title"/>
          </p:nvPr>
        </p:nvSpPr>
        <p:spPr/>
        <p:txBody>
          <a:bodyPr/>
          <a:lstStyle/>
          <a:p>
            <a:r>
              <a:rPr lang="en-GB" sz="44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What happens now?</a:t>
            </a:r>
            <a:endParaRPr lang="en-GB" dirty="0"/>
          </a:p>
        </p:txBody>
      </p:sp>
      <p:sp>
        <p:nvSpPr>
          <p:cNvPr id="3" name="Content Placeholder 2">
            <a:extLst>
              <a:ext uri="{FF2B5EF4-FFF2-40B4-BE49-F238E27FC236}">
                <a16:creationId xmlns:a16="http://schemas.microsoft.com/office/drawing/2014/main" id="{FFAD7A61-0BC3-7F1E-A9F7-D56BBA298443}"/>
              </a:ext>
            </a:extLst>
          </p:cNvPr>
          <p:cNvSpPr>
            <a:spLocks noGrp="1"/>
          </p:cNvSpPr>
          <p:nvPr>
            <p:ph idx="1"/>
          </p:nvPr>
        </p:nvSpPr>
        <p:spPr>
          <a:xfrm>
            <a:off x="838200" y="1935628"/>
            <a:ext cx="10588362" cy="4351338"/>
          </a:xfrm>
        </p:spPr>
        <p:txBody>
          <a:bodyPr>
            <a:normAutofit lnSpcReduction="10000"/>
          </a:bodyPr>
          <a:lstStyle/>
          <a:p>
            <a:pPr marL="0" indent="0">
              <a:buNone/>
            </a:pP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Using the insights from the report, </a:t>
            </a:r>
            <a:r>
              <a:rPr lang="en-GB" sz="28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we have drafted a set of pledges that address the key concerns and priorities of our people</a:t>
            </a: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GB" kern="1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28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The second Conversation, which will run from 23 April – 9 May 2024</a:t>
            </a: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is an opportunity for everyone working or volunteering in health and care in Birmingham and Solihull to see and discuss the pledges before they are finalised. Do the pledges address our concerns and priorities? </a:t>
            </a:r>
            <a:endParaRPr lang="en-GB" sz="28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28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Everything shared in this second Conversation will directly impact the final pledges</a:t>
            </a: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and shape the future of our health and care system.</a:t>
            </a:r>
          </a:p>
        </p:txBody>
      </p:sp>
      <p:pic>
        <p:nvPicPr>
          <p:cNvPr id="6" name="Picture 5" descr="A black background with blue text&#10;&#10;Description automatically generated">
            <a:extLst>
              <a:ext uri="{FF2B5EF4-FFF2-40B4-BE49-F238E27FC236}">
                <a16:creationId xmlns:a16="http://schemas.microsoft.com/office/drawing/2014/main" id="{96764A79-3922-3DC2-877A-1967A075A0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94676" y="1"/>
            <a:ext cx="3297323" cy="1155700"/>
          </a:xfrm>
          <a:prstGeom prst="rect">
            <a:avLst/>
          </a:prstGeom>
        </p:spPr>
      </p:pic>
      <p:pic>
        <p:nvPicPr>
          <p:cNvPr id="7" name="Picture 6" descr="A colorful swirls of lines&#10;&#10;Description automatically generated with medium confidence">
            <a:extLst>
              <a:ext uri="{FF2B5EF4-FFF2-40B4-BE49-F238E27FC236}">
                <a16:creationId xmlns:a16="http://schemas.microsoft.com/office/drawing/2014/main" id="{268E9E1F-5CDC-E991-174F-651E3E2FEA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1236400">
            <a:off x="-1489225" y="5880421"/>
            <a:ext cx="10073619" cy="6858000"/>
          </a:xfrm>
          <a:prstGeom prst="rect">
            <a:avLst/>
          </a:prstGeom>
        </p:spPr>
      </p:pic>
    </p:spTree>
    <p:extLst>
      <p:ext uri="{BB962C8B-B14F-4D97-AF65-F5344CB8AC3E}">
        <p14:creationId xmlns:p14="http://schemas.microsoft.com/office/powerpoint/2010/main" val="2838832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B1BD3-2467-5E2D-45BB-A3EFB87D0ED7}"/>
              </a:ext>
            </a:extLst>
          </p:cNvPr>
          <p:cNvSpPr>
            <a:spLocks noGrp="1"/>
          </p:cNvSpPr>
          <p:nvPr>
            <p:ph type="title"/>
          </p:nvPr>
        </p:nvSpPr>
        <p:spPr/>
        <p:txBody>
          <a:bodyPr/>
          <a:lstStyle/>
          <a:p>
            <a:r>
              <a:rPr lang="en-GB" sz="44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How do I join in?</a:t>
            </a:r>
            <a:br>
              <a:rPr lang="en-GB" sz="4400"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br>
            <a:endParaRPr lang="en-GB" dirty="0">
              <a:solidFill>
                <a:srgbClr val="FC8700"/>
              </a:solidFill>
            </a:endParaRPr>
          </a:p>
        </p:txBody>
      </p:sp>
      <p:sp>
        <p:nvSpPr>
          <p:cNvPr id="3" name="Content Placeholder 2">
            <a:extLst>
              <a:ext uri="{FF2B5EF4-FFF2-40B4-BE49-F238E27FC236}">
                <a16:creationId xmlns:a16="http://schemas.microsoft.com/office/drawing/2014/main" id="{CB83D0D5-AE0B-3B28-8F6F-778BCC022211}"/>
              </a:ext>
            </a:extLst>
          </p:cNvPr>
          <p:cNvSpPr>
            <a:spLocks noGrp="1"/>
          </p:cNvSpPr>
          <p:nvPr>
            <p:ph idx="1"/>
          </p:nvPr>
        </p:nvSpPr>
        <p:spPr>
          <a:xfrm>
            <a:off x="838200" y="1690688"/>
            <a:ext cx="10515600" cy="4351338"/>
          </a:xfrm>
        </p:spPr>
        <p:txBody>
          <a:bodyPr>
            <a:normAutofit/>
          </a:bodyPr>
          <a:lstStyle/>
          <a:p>
            <a:pPr marL="0" indent="0">
              <a:buNone/>
            </a:pP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When the Conversation launches, depending on where you work or volunteer you will either be </a:t>
            </a:r>
            <a:r>
              <a:rPr lang="en-GB" sz="28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sent your unique login </a:t>
            </a: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details or </a:t>
            </a:r>
            <a:r>
              <a:rPr lang="en-GB" sz="2800" b="1"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asked to sign up</a:t>
            </a: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Visit </a:t>
            </a: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2"/>
              </a:rPr>
              <a:t>www.openconversations.clevertogether.com</a:t>
            </a: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to find out which organisations are receiving login details and which need to sign up. </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You can then </a:t>
            </a:r>
            <a:r>
              <a:rPr lang="en-GB" sz="28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read the pledges</a:t>
            </a: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post, comment and vote anonymously. </a:t>
            </a:r>
          </a:p>
          <a:p>
            <a:pPr marL="0" indent="0">
              <a:buNone/>
            </a:pPr>
            <a:endParaRPr lang="en-GB" kern="1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L</a:t>
            </a: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og in and join </a:t>
            </a:r>
            <a:r>
              <a:rPr lang="en-GB" sz="28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Our Open Conversation</a:t>
            </a: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5" name="Picture 4" descr="A black background with blue text&#10;&#10;Description automatically generated">
            <a:extLst>
              <a:ext uri="{FF2B5EF4-FFF2-40B4-BE49-F238E27FC236}">
                <a16:creationId xmlns:a16="http://schemas.microsoft.com/office/drawing/2014/main" id="{1B80F1A7-38CD-B56D-9B94-DA11E5DE83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94676" y="1"/>
            <a:ext cx="3297323" cy="1155700"/>
          </a:xfrm>
          <a:prstGeom prst="rect">
            <a:avLst/>
          </a:prstGeom>
        </p:spPr>
      </p:pic>
      <p:pic>
        <p:nvPicPr>
          <p:cNvPr id="6" name="Picture 5" descr="A colorful swirly lines on a black background&#10;&#10;Description automatically generated">
            <a:extLst>
              <a:ext uri="{FF2B5EF4-FFF2-40B4-BE49-F238E27FC236}">
                <a16:creationId xmlns:a16="http://schemas.microsoft.com/office/drawing/2014/main" id="{F6142C16-7073-C791-1280-4976084038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5080417">
            <a:off x="6697791" y="4633728"/>
            <a:ext cx="6858000" cy="6858000"/>
          </a:xfrm>
          <a:prstGeom prst="rect">
            <a:avLst/>
          </a:prstGeom>
        </p:spPr>
      </p:pic>
      <p:pic>
        <p:nvPicPr>
          <p:cNvPr id="7" name="Picture 6" descr="A colorful swirly circle on a black background&#10;&#10;Description automatically generated">
            <a:extLst>
              <a:ext uri="{FF2B5EF4-FFF2-40B4-BE49-F238E27FC236}">
                <a16:creationId xmlns:a16="http://schemas.microsoft.com/office/drawing/2014/main" id="{43698C3D-FB42-4561-6B6E-B894F6C0F53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80646" y="4557380"/>
            <a:ext cx="6853038" cy="6858000"/>
          </a:xfrm>
          <a:prstGeom prst="rect">
            <a:avLst/>
          </a:prstGeom>
        </p:spPr>
      </p:pic>
    </p:spTree>
    <p:extLst>
      <p:ext uri="{BB962C8B-B14F-4D97-AF65-F5344CB8AC3E}">
        <p14:creationId xmlns:p14="http://schemas.microsoft.com/office/powerpoint/2010/main" val="1283966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538E7-23AE-D875-B80C-F2FC45258C54}"/>
              </a:ext>
            </a:extLst>
          </p:cNvPr>
          <p:cNvSpPr>
            <a:spLocks noGrp="1"/>
          </p:cNvSpPr>
          <p:nvPr>
            <p:ph type="title"/>
          </p:nvPr>
        </p:nvSpPr>
        <p:spPr/>
        <p:txBody>
          <a:bodyPr/>
          <a:lstStyle/>
          <a:p>
            <a:r>
              <a:rPr lang="en-GB" sz="44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How do I make my voice heard?</a:t>
            </a:r>
            <a:endParaRPr lang="en-GB" dirty="0">
              <a:solidFill>
                <a:srgbClr val="FC8700"/>
              </a:solidFill>
            </a:endParaRPr>
          </a:p>
        </p:txBody>
      </p:sp>
      <p:sp>
        <p:nvSpPr>
          <p:cNvPr id="3" name="Content Placeholder 2">
            <a:extLst>
              <a:ext uri="{FF2B5EF4-FFF2-40B4-BE49-F238E27FC236}">
                <a16:creationId xmlns:a16="http://schemas.microsoft.com/office/drawing/2014/main" id="{8737EF9B-8BB7-BCF9-28DC-AE08A4EE38A6}"/>
              </a:ext>
            </a:extLst>
          </p:cNvPr>
          <p:cNvSpPr>
            <a:spLocks noGrp="1"/>
          </p:cNvSpPr>
          <p:nvPr>
            <p:ph idx="1"/>
          </p:nvPr>
        </p:nvSpPr>
        <p:spPr/>
        <p:txBody>
          <a:bodyPr>
            <a:normAutofit/>
          </a:bodyPr>
          <a:lstStyle/>
          <a:p>
            <a:pPr marL="0" indent="0">
              <a:buNone/>
            </a:pP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second Conversation </a:t>
            </a:r>
            <a:r>
              <a:rPr lang="en-GB" sz="28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uses the same online platform</a:t>
            </a: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as the first one, but rather than discussing new ideas, </a:t>
            </a:r>
            <a:r>
              <a:rPr lang="en-GB" sz="28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this time we are checking and challenging the draft pledges</a:t>
            </a: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Everyone will be able to read the pledges, vote on each pledge, and share thoughts, reactions, and suggestions in the comments.</a:t>
            </a:r>
          </a:p>
          <a:p>
            <a:pPr marL="0" indent="0">
              <a:buNone/>
            </a:pPr>
            <a:endPar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Conversation will be </a:t>
            </a:r>
            <a:r>
              <a:rPr lang="en-GB" sz="28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open 24/7 for two weeks from 23 April to </a:t>
            </a:r>
            <a:r>
              <a:rPr lang="en-GB" b="1" kern="100" dirty="0">
                <a:solidFill>
                  <a:srgbClr val="FC8700"/>
                </a:solidFill>
                <a:latin typeface="Calibri" panose="020F0502020204030204" pitchFamily="34" charset="0"/>
                <a:ea typeface="Calibri" panose="020F0502020204030204" pitchFamily="34" charset="0"/>
                <a:cs typeface="Times New Roman" panose="02020603050405020304" pitchFamily="18" charset="0"/>
              </a:rPr>
              <a:t>9</a:t>
            </a:r>
            <a:r>
              <a:rPr lang="en-GB" sz="28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 May</a:t>
            </a: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is completely anonymous, and will be available on any device.</a:t>
            </a:r>
          </a:p>
          <a:p>
            <a:endParaRPr lang="en-GB" dirty="0"/>
          </a:p>
        </p:txBody>
      </p:sp>
      <p:pic>
        <p:nvPicPr>
          <p:cNvPr id="5" name="Picture 4" descr="A black background with blue text&#10;&#10;Description automatically generated">
            <a:extLst>
              <a:ext uri="{FF2B5EF4-FFF2-40B4-BE49-F238E27FC236}">
                <a16:creationId xmlns:a16="http://schemas.microsoft.com/office/drawing/2014/main" id="{2EA3EA21-59F2-4A37-05A5-954363C0D6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94676" y="1"/>
            <a:ext cx="3297323" cy="1155700"/>
          </a:xfrm>
          <a:prstGeom prst="rect">
            <a:avLst/>
          </a:prstGeom>
        </p:spPr>
      </p:pic>
      <p:pic>
        <p:nvPicPr>
          <p:cNvPr id="6" name="Picture 5" descr="A colorful ribbon in the shape of a letter s&#10;&#10;Description automatically generated">
            <a:extLst>
              <a:ext uri="{FF2B5EF4-FFF2-40B4-BE49-F238E27FC236}">
                <a16:creationId xmlns:a16="http://schemas.microsoft.com/office/drawing/2014/main" id="{C7C41C99-C64D-FD47-8547-8C7C27C700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4056765">
            <a:off x="7924799" y="3795714"/>
            <a:ext cx="6858000" cy="6858000"/>
          </a:xfrm>
          <a:prstGeom prst="rect">
            <a:avLst/>
          </a:prstGeom>
        </p:spPr>
      </p:pic>
    </p:spTree>
    <p:extLst>
      <p:ext uri="{BB962C8B-B14F-4D97-AF65-F5344CB8AC3E}">
        <p14:creationId xmlns:p14="http://schemas.microsoft.com/office/powerpoint/2010/main" val="2351708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F7F88-8149-01A2-A7C3-A83D757DF4C7}"/>
              </a:ext>
            </a:extLst>
          </p:cNvPr>
          <p:cNvSpPr>
            <a:spLocks noGrp="1"/>
          </p:cNvSpPr>
          <p:nvPr>
            <p:ph type="title"/>
          </p:nvPr>
        </p:nvSpPr>
        <p:spPr/>
        <p:txBody>
          <a:bodyPr/>
          <a:lstStyle/>
          <a:p>
            <a:r>
              <a:rPr lang="en-GB" sz="44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What happens with what is said?</a:t>
            </a:r>
            <a:br>
              <a:rPr lang="en-GB"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FFAD7A61-0BC3-7F1E-A9F7-D56BBA298443}"/>
              </a:ext>
            </a:extLst>
          </p:cNvPr>
          <p:cNvSpPr>
            <a:spLocks noGrp="1"/>
          </p:cNvSpPr>
          <p:nvPr>
            <p:ph idx="1"/>
          </p:nvPr>
        </p:nvSpPr>
        <p:spPr>
          <a:xfrm>
            <a:off x="838200" y="1935628"/>
            <a:ext cx="10588362" cy="4351338"/>
          </a:xfrm>
        </p:spPr>
        <p:txBody>
          <a:bodyPr>
            <a:normAutofit/>
          </a:bodyPr>
          <a:lstStyle/>
          <a:p>
            <a:pPr marL="0" indent="0">
              <a:buNone/>
            </a:pP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All contributions will again be analysed and presented in a second report. We’ll </a:t>
            </a:r>
            <a:r>
              <a:rPr lang="en-GB" sz="28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take these insights and produce a final version of the pledges that have been truly co-created by our people</a:t>
            </a: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endPar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28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In</a:t>
            </a: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28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September 2024 the final pledges will be officially rolled out system-wide</a:t>
            </a:r>
            <a:r>
              <a:rPr lang="en-GB"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These pledges will represent the priorities and ideas of our people, so everyone can get behind them and commit to making the changes we want to see.</a:t>
            </a:r>
          </a:p>
        </p:txBody>
      </p:sp>
      <p:pic>
        <p:nvPicPr>
          <p:cNvPr id="6" name="Picture 5" descr="A black background with blue text&#10;&#10;Description automatically generated">
            <a:extLst>
              <a:ext uri="{FF2B5EF4-FFF2-40B4-BE49-F238E27FC236}">
                <a16:creationId xmlns:a16="http://schemas.microsoft.com/office/drawing/2014/main" id="{96764A79-3922-3DC2-877A-1967A075A0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94676" y="1"/>
            <a:ext cx="3297323" cy="1155700"/>
          </a:xfrm>
          <a:prstGeom prst="rect">
            <a:avLst/>
          </a:prstGeom>
        </p:spPr>
      </p:pic>
      <p:pic>
        <p:nvPicPr>
          <p:cNvPr id="7" name="Picture 6" descr="A colorful swirls of lines&#10;&#10;Description automatically generated with medium confidence">
            <a:extLst>
              <a:ext uri="{FF2B5EF4-FFF2-40B4-BE49-F238E27FC236}">
                <a16:creationId xmlns:a16="http://schemas.microsoft.com/office/drawing/2014/main" id="{268E9E1F-5CDC-E991-174F-651E3E2FEA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1236400">
            <a:off x="-1489225" y="5880421"/>
            <a:ext cx="10073619" cy="6858000"/>
          </a:xfrm>
          <a:prstGeom prst="rect">
            <a:avLst/>
          </a:prstGeom>
        </p:spPr>
      </p:pic>
    </p:spTree>
    <p:extLst>
      <p:ext uri="{BB962C8B-B14F-4D97-AF65-F5344CB8AC3E}">
        <p14:creationId xmlns:p14="http://schemas.microsoft.com/office/powerpoint/2010/main" val="913999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31C4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B6E5F-71E5-CE79-B596-8ED8F1A16596}"/>
              </a:ext>
            </a:extLst>
          </p:cNvPr>
          <p:cNvSpPr>
            <a:spLocks noGrp="1"/>
          </p:cNvSpPr>
          <p:nvPr>
            <p:ph type="title"/>
          </p:nvPr>
        </p:nvSpPr>
        <p:spPr>
          <a:xfrm>
            <a:off x="838200" y="2247900"/>
            <a:ext cx="10515600" cy="1325563"/>
          </a:xfrm>
        </p:spPr>
        <p:txBody>
          <a:bodyPr>
            <a:normAutofit fontScale="90000"/>
          </a:bodyPr>
          <a:lstStyle/>
          <a:p>
            <a:pPr algn="ctr"/>
            <a:br>
              <a:rPr lang="en-GB" sz="4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br>
              <a:rPr lang="en-GB" sz="4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GB" sz="44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Let’s build the best place to work together</a:t>
            </a:r>
            <a:br>
              <a:rPr lang="en-GB" sz="44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br>
            <a:br>
              <a:rPr lang="en-GB" sz="44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br>
            <a:r>
              <a:rPr lang="en-GB" sz="4400" b="1" kern="100" dirty="0">
                <a:solidFill>
                  <a:srgbClr val="FC8700"/>
                </a:solidFill>
                <a:effectLst/>
                <a:latin typeface="Calibri" panose="020F0502020204030204" pitchFamily="34" charset="0"/>
                <a:ea typeface="Calibri" panose="020F0502020204030204" pitchFamily="34" charset="0"/>
                <a:cs typeface="Times New Roman" panose="02020603050405020304" pitchFamily="18" charset="0"/>
              </a:rPr>
              <a:t>openconversations.clevertogether</a:t>
            </a:r>
            <a:r>
              <a:rPr lang="en-GB" b="1" kern="100" dirty="0">
                <a:solidFill>
                  <a:srgbClr val="FC8700"/>
                </a:solidFill>
                <a:latin typeface="Calibri" panose="020F0502020204030204" pitchFamily="34" charset="0"/>
                <a:ea typeface="Calibri" panose="020F0502020204030204" pitchFamily="34" charset="0"/>
                <a:cs typeface="Times New Roman" panose="02020603050405020304" pitchFamily="18" charset="0"/>
              </a:rPr>
              <a:t>.com</a:t>
            </a:r>
            <a:endParaRPr lang="en-GB" dirty="0">
              <a:solidFill>
                <a:srgbClr val="FC8700"/>
              </a:solidFill>
            </a:endParaRPr>
          </a:p>
        </p:txBody>
      </p:sp>
      <p:pic>
        <p:nvPicPr>
          <p:cNvPr id="9" name="Picture 8" descr="A colorful swirly circle on a black background&#10;&#10;Description automatically generated">
            <a:extLst>
              <a:ext uri="{FF2B5EF4-FFF2-40B4-BE49-F238E27FC236}">
                <a16:creationId xmlns:a16="http://schemas.microsoft.com/office/drawing/2014/main" id="{B4592D8D-2401-3071-993C-28049AD8A1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06725" y="3067051"/>
            <a:ext cx="6853038" cy="6858000"/>
          </a:xfrm>
          <a:prstGeom prst="rect">
            <a:avLst/>
          </a:prstGeom>
        </p:spPr>
      </p:pic>
      <p:pic>
        <p:nvPicPr>
          <p:cNvPr id="10" name="Picture 9" descr="A colorful ribbon in the shape of a letter s&#10;&#10;Description automatically generated">
            <a:extLst>
              <a:ext uri="{FF2B5EF4-FFF2-40B4-BE49-F238E27FC236}">
                <a16:creationId xmlns:a16="http://schemas.microsoft.com/office/drawing/2014/main" id="{C2B9A19D-D4EE-C5F7-25A1-E4B818680C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77307">
            <a:off x="-3314700" y="-2986411"/>
            <a:ext cx="6858000" cy="6858000"/>
          </a:xfrm>
          <a:prstGeom prst="rect">
            <a:avLst/>
          </a:prstGeom>
        </p:spPr>
      </p:pic>
    </p:spTree>
    <p:extLst>
      <p:ext uri="{BB962C8B-B14F-4D97-AF65-F5344CB8AC3E}">
        <p14:creationId xmlns:p14="http://schemas.microsoft.com/office/powerpoint/2010/main" val="3975708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335E998BF89C24293497378239C7314" ma:contentTypeVersion="19" ma:contentTypeDescription="Create a new document." ma:contentTypeScope="" ma:versionID="bb8d7c475887f726f94c21218ec92549">
  <xsd:schema xmlns:xsd="http://www.w3.org/2001/XMLSchema" xmlns:xs="http://www.w3.org/2001/XMLSchema" xmlns:p="http://schemas.microsoft.com/office/2006/metadata/properties" xmlns:ns2="4a3f314a-fd67-4877-bb38-5bcad2045c2a" xmlns:ns3="6cf8b393-ac83-4c1b-9b82-fcd2eeefbd68" targetNamespace="http://schemas.microsoft.com/office/2006/metadata/properties" ma:root="true" ma:fieldsID="a6e179daf67ac9bcde5f05772debacaa" ns2:_="" ns3:_="">
    <xsd:import namespace="4a3f314a-fd67-4877-bb38-5bcad2045c2a"/>
    <xsd:import namespace="6cf8b393-ac83-4c1b-9b82-fcd2eeefbd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_Flow_SignoffStatu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3f314a-fd67-4877-bb38-5bcad2045c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dfe93f3-8a49-443f-ad6c-333b98c85746" ma:termSetId="09814cd3-568e-fe90-9814-8d621ff8fb84" ma:anchorId="fba54fb3-c3e1-fe81-a776-ca4b69148c4d" ma:open="true" ma:isKeyword="false">
      <xsd:complexType>
        <xsd:sequence>
          <xsd:element ref="pc:Terms" minOccurs="0" maxOccurs="1"/>
        </xsd:sequence>
      </xsd:complexType>
    </xsd:element>
    <xsd:element name="_Flow_SignoffStatus" ma:index="24" nillable="true" ma:displayName="Sign-off status" ma:internalName="Sign_x002d_off_x0020_status">
      <xsd:simpleType>
        <xsd:restriction base="dms:Text"/>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cf8b393-ac83-4c1b-9b82-fcd2eeefbd6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1585222-40ff-4307-aa67-9b4bcaab7b13}" ma:internalName="TaxCatchAll" ma:showField="CatchAllData" ma:web="6cf8b393-ac83-4c1b-9b82-fcd2eeefbd6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Flow_SignoffStatus xmlns="4a3f314a-fd67-4877-bb38-5bcad2045c2a" xsi:nil="true"/>
    <TaxCatchAll xmlns="6cf8b393-ac83-4c1b-9b82-fcd2eeefbd68" xsi:nil="true"/>
    <lcf76f155ced4ddcb4097134ff3c332f xmlns="4a3f314a-fd67-4877-bb38-5bcad2045c2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7327AA0-B051-40F2-B1FD-2846FAE4E541}">
  <ds:schemaRefs>
    <ds:schemaRef ds:uri="http://schemas.microsoft.com/sharepoint/v3/contenttype/forms"/>
  </ds:schemaRefs>
</ds:datastoreItem>
</file>

<file path=customXml/itemProps2.xml><?xml version="1.0" encoding="utf-8"?>
<ds:datastoreItem xmlns:ds="http://schemas.openxmlformats.org/officeDocument/2006/customXml" ds:itemID="{41E8B6B9-57A7-408C-BB96-4B53DAB490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3f314a-fd67-4877-bb38-5bcad2045c2a"/>
    <ds:schemaRef ds:uri="6cf8b393-ac83-4c1b-9b82-fcd2eeefbd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64AD49B-2881-4738-B5ED-39C5551C730C}">
  <ds:schemaRefs>
    <ds:schemaRef ds:uri="http://schemas.microsoft.com/office/2006/metadata/properties"/>
    <ds:schemaRef ds:uri="http://schemas.microsoft.com/office/infopath/2007/PartnerControls"/>
    <ds:schemaRef ds:uri="4a3f314a-fd67-4877-bb38-5bcad2045c2a"/>
    <ds:schemaRef ds:uri="6cf8b393-ac83-4c1b-9b82-fcd2eeefbd68"/>
  </ds:schemaRefs>
</ds:datastoreItem>
</file>

<file path=docProps/app.xml><?xml version="1.0" encoding="utf-8"?>
<Properties xmlns="http://schemas.openxmlformats.org/officeDocument/2006/extended-properties" xmlns:vt="http://schemas.openxmlformats.org/officeDocument/2006/docPropsVTypes">
  <TotalTime>3465</TotalTime>
  <Words>645</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Building the best place to work together</vt:lpstr>
      <vt:lpstr>What has happened so far? </vt:lpstr>
      <vt:lpstr>What happens now?</vt:lpstr>
      <vt:lpstr>How do I join in? </vt:lpstr>
      <vt:lpstr>How do I make my voice heard?</vt:lpstr>
      <vt:lpstr>What happens with what is said? </vt:lpstr>
      <vt:lpstr>  Let’s build the best place to work together  openconversations.clevertogether.com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Deal for Staff</dc:title>
  <dc:creator>Osama Ammar</dc:creator>
  <cp:lastModifiedBy>Osama Ammar</cp:lastModifiedBy>
  <cp:revision>20</cp:revision>
  <dcterms:created xsi:type="dcterms:W3CDTF">2023-10-19T06:30:49Z</dcterms:created>
  <dcterms:modified xsi:type="dcterms:W3CDTF">2024-05-07T08:36:06Z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0x0101005335E998BF89C24293497378239C7314</vt:lpwstr>
  </property>
  <property fmtid="{D5CDD505-2E9C-101B-9397-08002B2CF9AE}" pid="3" name="MediaServiceImageTags">
    <vt:lpwstr/>
  </property>
</Properties>
</file>